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0077450" cy="5668963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09F66F-23ED-47D2-8C69-14BEBFF7A0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6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4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4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0B1EBD-DCB0-459E-B36D-3877EC8D06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6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0520" y="1326240"/>
            <a:ext cx="4425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0520" y="3043800"/>
            <a:ext cx="4425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65BB73-CB5B-40B0-B2A9-01838CECC4A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6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C514F3-36F6-4477-924A-E4064C71E34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6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4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101167-E4C0-4A73-A7C9-F13517A2D8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6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4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BA6C68-DBCE-4F9E-ABBE-6B553B9D60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6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0520" y="1326240"/>
            <a:ext cx="4425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9B2DCD-2759-4FDF-9AC0-BEB9998BD7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6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734E81-94DC-43FB-93D4-BB8894503F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768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E0B461-F653-4169-A83A-4F879F0882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6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0520" y="1326240"/>
            <a:ext cx="4425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5CE978-83BD-4B4C-B8F2-5B94C4126A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6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1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0520" y="1326240"/>
            <a:ext cx="4425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0520" y="3043800"/>
            <a:ext cx="4425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A4736D-5149-4218-A598-0A6851C460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6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0520" y="1326240"/>
            <a:ext cx="44251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4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4E9A24-FD94-4D3C-BE9E-1B7F2B4095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6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5920" y="5163840"/>
            <a:ext cx="319356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4480" y="5163840"/>
            <a:ext cx="23468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37F5A7-F76C-4BFB-B59E-3C1E4AF2FED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3640" y="5163840"/>
            <a:ext cx="23468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4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647080" y="1142640"/>
            <a:ext cx="4893480" cy="27417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sp>
        <p:nvSpPr>
          <p:cNvPr id="42" name=""/>
          <p:cNvSpPr/>
          <p:nvPr/>
        </p:nvSpPr>
        <p:spPr>
          <a:xfrm>
            <a:off x="1370880" y="4169880"/>
            <a:ext cx="700812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Todo es un bloque donde todo esta junto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Escalarla no es facil y nada barato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Para desplegar un cambio, hay que desplegar la aplicación entera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43" name=""/>
          <p:cNvSpPr/>
          <p:nvPr/>
        </p:nvSpPr>
        <p:spPr>
          <a:xfrm>
            <a:off x="4113000" y="685440"/>
            <a:ext cx="1629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MONOLITICA</a:t>
            </a:r>
            <a:endParaRPr b="1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800" y="1080"/>
            <a:ext cx="10073520" cy="56667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sp>
        <p:nvSpPr>
          <p:cNvPr id="64" name=""/>
          <p:cNvSpPr/>
          <p:nvPr/>
        </p:nvSpPr>
        <p:spPr>
          <a:xfrm>
            <a:off x="8226360" y="4341960"/>
            <a:ext cx="1849320" cy="1325880"/>
          </a:xfrm>
          <a:prstGeom prst="rect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21240" y="1371240"/>
            <a:ext cx="10054080" cy="233748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1520" y="2285280"/>
            <a:ext cx="10075320" cy="154440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1160" y="1504800"/>
            <a:ext cx="10075320" cy="21315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456840" y="914040"/>
            <a:ext cx="9140040" cy="43419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sp>
        <p:nvSpPr>
          <p:cNvPr id="69" name=""/>
          <p:cNvSpPr/>
          <p:nvPr/>
        </p:nvSpPr>
        <p:spPr>
          <a:xfrm>
            <a:off x="221040" y="187920"/>
            <a:ext cx="959724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EJEMPLO: ARQUITECTURA POR CAPAS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351720" y="494280"/>
            <a:ext cx="9245160" cy="45129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456840" y="808920"/>
            <a:ext cx="8911440" cy="352368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1364760"/>
            <a:ext cx="10054080" cy="241200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180440" y="228240"/>
            <a:ext cx="8025120" cy="52581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mc:AlternateContent>
        <mc:Choice xmlns:a14="http://schemas.microsoft.com/office/drawing/2010/main" Requires="a14">
          <p:sp>
            <p:nvSpPr>
              <p:cNvPr id="74" name=""/>
              <p:cNvSpPr txBox="1"/>
              <p:nvPr/>
            </p:nvSpPr>
            <p:spPr>
              <a:xfrm>
                <a:off x="4833360" y="2391120"/>
                <a:ext cx="718920" cy="35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sp>
        <p:nvSpPr>
          <p:cNvPr id="75" name=""/>
          <p:cNvSpPr/>
          <p:nvPr/>
        </p:nvSpPr>
        <p:spPr>
          <a:xfrm>
            <a:off x="8454600" y="3657600"/>
            <a:ext cx="913680" cy="2010600"/>
          </a:xfrm>
          <a:prstGeom prst="rect">
            <a:avLst/>
          </a:prstGeom>
          <a:solidFill>
            <a:srgbClr val="ffffd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279160" y="1046520"/>
            <a:ext cx="5845320" cy="30657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/>
          <p:nvPr/>
        </p:nvSpPr>
        <p:spPr>
          <a:xfrm>
            <a:off x="228240" y="3656520"/>
            <a:ext cx="959724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Desarrollas una aplicación como un conjunto de servicios pequeños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Cada microservicio corre en su propio proceso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Si los microservicios necesitan comunicarse, lo hacen con mecanismos muy livianos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Se desarrollan alrededor de las necesidades del negocio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Tiene que estar soportadas por un proceso de despliegue automático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4137840" y="339120"/>
            <a:ext cx="2031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MICROSERVICIO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656800" y="771480"/>
            <a:ext cx="4759920" cy="265608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2040" y="65880"/>
            <a:ext cx="10076400" cy="528048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0" y="3543480"/>
            <a:ext cx="10076400" cy="183888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32040" y="1128960"/>
            <a:ext cx="10076400" cy="34419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12600" y="55080"/>
            <a:ext cx="9817200" cy="554220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sp>
        <p:nvSpPr>
          <p:cNvPr id="81" name=""/>
          <p:cNvSpPr/>
          <p:nvPr/>
        </p:nvSpPr>
        <p:spPr>
          <a:xfrm>
            <a:off x="7754040" y="0"/>
            <a:ext cx="2075760" cy="1790280"/>
          </a:xfrm>
          <a:prstGeom prst="rect">
            <a:avLst/>
          </a:pr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512640" y="38520"/>
            <a:ext cx="9354240" cy="544788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sp>
        <p:nvSpPr>
          <p:cNvPr id="83" name=""/>
          <p:cNvSpPr/>
          <p:nvPr/>
        </p:nvSpPr>
        <p:spPr>
          <a:xfrm>
            <a:off x="8001000" y="38520"/>
            <a:ext cx="2075760" cy="1790280"/>
          </a:xfrm>
          <a:prstGeom prst="rect">
            <a:avLst/>
          </a:pr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1200" y="79200"/>
            <a:ext cx="9768600" cy="540720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sp>
        <p:nvSpPr>
          <p:cNvPr id="85" name=""/>
          <p:cNvSpPr/>
          <p:nvPr/>
        </p:nvSpPr>
        <p:spPr>
          <a:xfrm>
            <a:off x="8001000" y="38520"/>
            <a:ext cx="2075760" cy="1790280"/>
          </a:xfrm>
          <a:prstGeom prst="rect">
            <a:avLst/>
          </a:pr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0240" y="774360"/>
            <a:ext cx="9799560" cy="393552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457200" y="397800"/>
            <a:ext cx="9019800" cy="501948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43200" y="1818000"/>
            <a:ext cx="9786600" cy="14997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66600" y="1463760"/>
            <a:ext cx="9763200" cy="217044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sp>
        <p:nvSpPr>
          <p:cNvPr id="90" name=""/>
          <p:cNvSpPr txBox="1"/>
          <p:nvPr/>
        </p:nvSpPr>
        <p:spPr>
          <a:xfrm>
            <a:off x="3200400" y="4552920"/>
            <a:ext cx="4114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Ejemplo: property-service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0" y="1773360"/>
            <a:ext cx="9829800" cy="211284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"/>
          <p:cNvSpPr/>
          <p:nvPr/>
        </p:nvSpPr>
        <p:spPr>
          <a:xfrm>
            <a:off x="228240" y="685440"/>
            <a:ext cx="959724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No hablar de microservicio como termino sino como ‘componente de servicio’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Un componente es una unidad o pieza de software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Un servicio es un componente que tiene conectividad externa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48" name=""/>
          <p:cNvSpPr/>
          <p:nvPr/>
        </p:nvSpPr>
        <p:spPr>
          <a:xfrm>
            <a:off x="3427560" y="228240"/>
            <a:ext cx="29703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Componente de Servicio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49" name=""/>
          <p:cNvSpPr/>
          <p:nvPr/>
        </p:nvSpPr>
        <p:spPr>
          <a:xfrm>
            <a:off x="228600" y="1756800"/>
            <a:ext cx="9203040" cy="30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La lógica, la parte más importante de la aplicación, debe estar en los microservicios.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1 - Componente de servicio puede ser uno o más  módulos que cumplen una funcionalidad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específica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Ejemplo un servicio que se encargue de autenticar usuarios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2 - Puede ser una porción o subsistema de una aplicación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Ejemplo un módulo de gestión de usuarios, que tenga funcionalidades como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autenticación, cambio de contraseña, registro de usuarios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3 - Mecanismo de comunicación livianos (Servicios inteligentes, conexiones brutas)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SOAP (Arquitecturas orientadas a servicios)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2286000" y="362160"/>
            <a:ext cx="5333760" cy="123804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sp>
        <p:nvSpPr>
          <p:cNvPr id="93" name=""/>
          <p:cNvSpPr txBox="1"/>
          <p:nvPr/>
        </p:nvSpPr>
        <p:spPr>
          <a:xfrm>
            <a:off x="457200" y="2057400"/>
            <a:ext cx="908388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1. Escalabilidad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2. Seleccionar lenguajes de programación diferentes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3. Facilitan hacer despliegues de forma continua sin afectar los usuarios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2295720" y="37800"/>
            <a:ext cx="5476680" cy="131400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sp>
        <p:nvSpPr>
          <p:cNvPr id="95" name=""/>
          <p:cNvSpPr txBox="1"/>
          <p:nvPr/>
        </p:nvSpPr>
        <p:spPr>
          <a:xfrm>
            <a:off x="265680" y="1519560"/>
            <a:ext cx="933552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1. Granularidad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Que tan grande o pequeño deben ser nuestros servicios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2. A veces hay que violar el principio DRY (Don´t Repeat Yourself)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* Es decir, evitar el exceso de comunicación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3. Los microservicios son aplicaciones distribuidas y por ende comparten los mismos retos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4. La carga operacional es mayor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1600200" y="0"/>
            <a:ext cx="7086600" cy="205740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sp>
        <p:nvSpPr>
          <p:cNvPr id="97" name=""/>
          <p:cNvSpPr txBox="1"/>
          <p:nvPr/>
        </p:nvSpPr>
        <p:spPr>
          <a:xfrm>
            <a:off x="457200" y="2150640"/>
            <a:ext cx="8915400" cy="264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Monolitica 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Cuando tienes un equipo pequeño y no puedes ocuparte de la infraestructura e integración continua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Cuando estás haciendo una prueba de concepto o no sabes cómo será el sistema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Cuando no tienes experiencia desarrollando microservicios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Microservicio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Cuando necesitas desarrollar servicios de forma rápida e independiente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Cuando una parte de tu plataforma necesita ser demasiado eficiente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Cuando tu plan es escalar tu equipo de trabajo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76640" y="228600"/>
            <a:ext cx="9124560" cy="137124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sp>
        <p:nvSpPr>
          <p:cNvPr id="99" name=""/>
          <p:cNvSpPr txBox="1"/>
          <p:nvPr/>
        </p:nvSpPr>
        <p:spPr>
          <a:xfrm>
            <a:off x="457560" y="2151000"/>
            <a:ext cx="8915400" cy="264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Agilidad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Testeabilidad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Escabilidad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Facilidad de desarrollo (tamaño y comunciación)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Facilidad de despliegue (buena infraestrucutra IC)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Rendimiento (malo si esta demasiado distribuidos)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685800" y="1828800"/>
            <a:ext cx="22860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>
            <a:off x="914400" y="1828800"/>
            <a:ext cx="22860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/>
          <p:nvPr/>
        </p:nvSpPr>
        <p:spPr>
          <a:xfrm>
            <a:off x="1155600" y="1828800"/>
            <a:ext cx="22860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"/>
          <p:cNvSpPr/>
          <p:nvPr/>
        </p:nvSpPr>
        <p:spPr>
          <a:xfrm>
            <a:off x="1371600" y="1828800"/>
            <a:ext cx="22860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"/>
          <p:cNvSpPr/>
          <p:nvPr/>
        </p:nvSpPr>
        <p:spPr>
          <a:xfrm>
            <a:off x="1587600" y="1828800"/>
            <a:ext cx="22860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"/>
          <p:cNvSpPr/>
          <p:nvPr/>
        </p:nvSpPr>
        <p:spPr>
          <a:xfrm>
            <a:off x="673200" y="3200400"/>
            <a:ext cx="22860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"/>
          <p:cNvSpPr/>
          <p:nvPr/>
        </p:nvSpPr>
        <p:spPr>
          <a:xfrm>
            <a:off x="901800" y="3200400"/>
            <a:ext cx="22860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1143000" y="3200400"/>
            <a:ext cx="22860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"/>
          <p:cNvSpPr/>
          <p:nvPr/>
        </p:nvSpPr>
        <p:spPr>
          <a:xfrm>
            <a:off x="673200" y="4114800"/>
            <a:ext cx="22860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>
            <a:off x="901800" y="4114800"/>
            <a:ext cx="22860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2cbf8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"/>
          <p:cNvSpPr/>
          <p:nvPr/>
        </p:nvSpPr>
        <p:spPr>
          <a:xfrm>
            <a:off x="213840" y="907560"/>
            <a:ext cx="959724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4 - Los microservicios van más alla de lo tecnológico e involucran aspectos de negocio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Ley de Conway: Una empresa que va a crear un software va a producir un diseño cuya estructura es igual a como está organizada la empresa. Frontend, UI, UX, Backend, DBA…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- Los equipo son dueños de los microservicios por completo, desde la parte de la interfaz que consume el microservicio hasta la parte del acceso a datos. Tanto en funcionalidad como estructura. Diseño y llevarlo a ambiente de producción.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5 – Automatización de la infraestructura: integración continua o entrega continua.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/>
          <p:nvPr/>
        </p:nvSpPr>
        <p:spPr>
          <a:xfrm>
            <a:off x="228240" y="685800"/>
            <a:ext cx="959724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1. Topología basada en API REST 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API Twitter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52" name=""/>
          <p:cNvSpPr/>
          <p:nvPr/>
        </p:nvSpPr>
        <p:spPr>
          <a:xfrm>
            <a:off x="4150800" y="228600"/>
            <a:ext cx="152352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TOPOLOGÍAS</a:t>
            </a:r>
            <a:endParaRPr b="1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60840" y="1236240"/>
            <a:ext cx="4826520" cy="268452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5027040" y="1200240"/>
            <a:ext cx="4826520" cy="271332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228240" y="456840"/>
            <a:ext cx="959724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2. Topología basada en Aplicación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La aplicación que accede a los microservicios normalmente es una aplicación que tú mismo has desarrollado, es decir es una aplicación de tu ecosistema. Y esa apliación se conecta directamente a tus microservicios.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Se utiliza en aplicaciones pequeñas y medianas.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Los microservicios son un poco más grandes y robustos.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2456640" y="2926080"/>
            <a:ext cx="4855320" cy="27417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"/>
          <p:cNvSpPr/>
          <p:nvPr/>
        </p:nvSpPr>
        <p:spPr>
          <a:xfrm>
            <a:off x="221040" y="187920"/>
            <a:ext cx="959724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3. Topología basada en mensajería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No se interactua atraves de REST si no a traves de Broker de mensajeria  o una cola.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Una aplicación se encarga de acceder a la cola y cada vez que los usuarios realizan solicitudes a esta aplicación, la aplicación coloca un mensaje en la cola y esa cola luego se encarga de redirigir ese mensaje al microservicio correspondiente y luego devolver la respuesta.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Uso aplicaciones grandes, para tener mayor control en la capa de transporte. (funcionalidades de encolamiento, monitereo, asincrono).</a:t>
            </a:r>
            <a:endParaRPr b="0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466560" y="2973240"/>
            <a:ext cx="4788720" cy="270360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5258520" y="2954520"/>
            <a:ext cx="4817160" cy="271332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"/>
          <p:cNvSpPr/>
          <p:nvPr/>
        </p:nvSpPr>
        <p:spPr>
          <a:xfrm>
            <a:off x="411840" y="228600"/>
            <a:ext cx="827496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FORMA RECOMENDADA PARA DEFINIR MICROSERVICIOS</a:t>
            </a:r>
            <a:endParaRPr b="1" lang="en-US" sz="18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Noto Sans CJK SC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466920" y="1142640"/>
            <a:ext cx="8901360" cy="34077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686880" y="624240"/>
            <a:ext cx="8597160" cy="3893760"/>
          </a:xfrm>
          <a:prstGeom prst="rect">
            <a:avLst/>
          </a:prstGeom>
          <a:ln w="0">
            <a:noFill/>
          </a:ln>
          <a:effectLst>
            <a:outerShdw dist="103350" dir="2700000" blurRad="0" rotWithShape="0">
              <a:srgbClr val="f2cbf8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2023-03-21T08:39:36Z</dcterms:created>
  <dc:creator/>
  <dc:description/>
  <dc:language>en-US</dc:language>
  <cp:lastModifiedBy/>
  <dcterms:modified xsi:type="dcterms:W3CDTF">2023-03-22T11:37:22Z</dcterms:modified>
  <cp:revision>19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